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5" autoAdjust="0"/>
    <p:restoredTop sz="95711" autoAdjust="0"/>
  </p:normalViewPr>
  <p:slideViewPr>
    <p:cSldViewPr snapToGrid="0">
      <p:cViewPr varScale="1">
        <p:scale>
          <a:sx n="18" d="100"/>
          <a:sy n="18" d="100"/>
        </p:scale>
        <p:origin x="148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7337AC4D-4262-4470-B840-8A245DECE8AD}"/>
              </a:ext>
            </a:extLst>
          </p:cNvPr>
          <p:cNvGrpSpPr/>
          <p:nvPr/>
        </p:nvGrpSpPr>
        <p:grpSpPr>
          <a:xfrm>
            <a:off x="284931" y="3448601"/>
            <a:ext cx="29705351" cy="37141246"/>
            <a:chOff x="284931" y="3448601"/>
            <a:chExt cx="29705351" cy="37141246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D777E32A-11C2-43B9-8D59-49DB129B581E}"/>
                </a:ext>
              </a:extLst>
            </p:cNvPr>
            <p:cNvSpPr/>
            <p:nvPr/>
          </p:nvSpPr>
          <p:spPr>
            <a:xfrm>
              <a:off x="284931" y="3448601"/>
              <a:ext cx="29705351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altLang="ko-KR" sz="64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Design of Low Power Transmitter for Biomedical Application in 180nm CMOS</a:t>
              </a:r>
              <a:endParaRPr lang="en-US" altLang="ko-KR" sz="64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3600" dirty="0" err="1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Dae-Hyeon</a:t>
              </a:r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Kwon, Dong-Hyun </a:t>
              </a:r>
              <a:r>
                <a:rPr lang="en-US" altLang="ko-KR" sz="3600" dirty="0" err="1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Youn</a:t>
              </a:r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ko-KR" sz="3600" dirty="0" err="1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Minkyu</a:t>
              </a:r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Je</a:t>
              </a:r>
            </a:p>
            <a:p>
              <a:pPr algn="ctr"/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School of Electrical Engineering, Korea Advanced Institute of Science and Technology (KAIST)</a:t>
              </a:r>
            </a:p>
            <a:p>
              <a:pPr algn="ctr"/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eogus47</a:t>
              </a:r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@kaist.ac.kr</a:t>
              </a:r>
              <a:endPara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C7D608B-8AEE-4E4D-A6FA-6C73379E9EEF}"/>
                </a:ext>
              </a:extLst>
            </p:cNvPr>
            <p:cNvGrpSpPr/>
            <p:nvPr/>
          </p:nvGrpSpPr>
          <p:grpSpPr>
            <a:xfrm>
              <a:off x="481678" y="6385441"/>
              <a:ext cx="29311856" cy="9234019"/>
              <a:chOff x="395722" y="7084685"/>
              <a:chExt cx="29311856" cy="9234019"/>
            </a:xfrm>
          </p:grpSpPr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B5305659-DBC1-459A-87E7-DF518D13E69B}"/>
                  </a:ext>
                </a:extLst>
              </p:cNvPr>
              <p:cNvSpPr/>
              <p:nvPr/>
            </p:nvSpPr>
            <p:spPr>
              <a:xfrm>
                <a:off x="395722" y="7782777"/>
                <a:ext cx="29311856" cy="85359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0352DF6F-CED3-4880-94DA-AFAFB0130979}"/>
                  </a:ext>
                </a:extLst>
              </p:cNvPr>
              <p:cNvSpPr/>
              <p:nvPr/>
            </p:nvSpPr>
            <p:spPr>
              <a:xfrm>
                <a:off x="395722" y="7084685"/>
                <a:ext cx="29311856" cy="76944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1C5D4492-E5E5-4E8E-9C8F-8ACEF45979BB}"/>
                  </a:ext>
                </a:extLst>
              </p:cNvPr>
              <p:cNvSpPr/>
              <p:nvPr/>
            </p:nvSpPr>
            <p:spPr>
              <a:xfrm>
                <a:off x="4312290" y="7084685"/>
                <a:ext cx="216506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Introduction </a:t>
                </a:r>
                <a:r>
                  <a:rPr lang="en-US" altLang="ko-KR" sz="4400" b="1" dirty="0" smtClean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Low Power Transmitter for Capsule endoscopy 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BC894E43-BF0A-4EAD-A5B9-3B35B6FA4E5B}"/>
                  </a:ext>
                </a:extLst>
              </p:cNvPr>
              <p:cNvSpPr/>
              <p:nvPr/>
            </p:nvSpPr>
            <p:spPr>
              <a:xfrm>
                <a:off x="16477122" y="14222446"/>
                <a:ext cx="13204841" cy="2046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High-definition picture should be transmitted outside the person. 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It should be possible to operate for more than 8 hours.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So, we propose a low power transmitter operating at high data rate 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        and operate more than 8 hours for accurate diagnosis  </a:t>
                </a:r>
                <a:endParaRPr lang="en-US" altLang="ko-KR" sz="2800" b="1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64B8D66-B15F-410A-BCE3-CC26FEB7E441}"/>
                </a:ext>
              </a:extLst>
            </p:cNvPr>
            <p:cNvGrpSpPr/>
            <p:nvPr/>
          </p:nvGrpSpPr>
          <p:grpSpPr>
            <a:xfrm>
              <a:off x="481678" y="15817089"/>
              <a:ext cx="29311856" cy="13652961"/>
              <a:chOff x="481678" y="15817089"/>
              <a:chExt cx="29311856" cy="13652961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DFC9E97-C474-482D-A143-E2D8B02357CB}"/>
                  </a:ext>
                </a:extLst>
              </p:cNvPr>
              <p:cNvSpPr/>
              <p:nvPr/>
            </p:nvSpPr>
            <p:spPr>
              <a:xfrm>
                <a:off x="481678" y="15888640"/>
                <a:ext cx="29311856" cy="1358141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6D2EC7B3-357D-4A40-9D53-637D0454F437}"/>
                  </a:ext>
                </a:extLst>
              </p:cNvPr>
              <p:cNvGrpSpPr/>
              <p:nvPr/>
            </p:nvGrpSpPr>
            <p:grpSpPr>
              <a:xfrm>
                <a:off x="481678" y="15817089"/>
                <a:ext cx="29311856" cy="769441"/>
                <a:chOff x="481678" y="16677697"/>
                <a:chExt cx="29311856" cy="769441"/>
              </a:xfrm>
            </p:grpSpPr>
            <p:sp>
              <p:nvSpPr>
                <p:cNvPr id="67" name="직사각형 66">
                  <a:extLst>
                    <a:ext uri="{FF2B5EF4-FFF2-40B4-BE49-F238E27FC236}">
                      <a16:creationId xmlns:a16="http://schemas.microsoft.com/office/drawing/2014/main" id="{A3B55852-0EDB-4001-964A-7630FE8F359A}"/>
                    </a:ext>
                  </a:extLst>
                </p:cNvPr>
                <p:cNvSpPr/>
                <p:nvPr/>
              </p:nvSpPr>
              <p:spPr>
                <a:xfrm>
                  <a:off x="481678" y="16677698"/>
                  <a:ext cx="29311856" cy="76944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893AA561-620D-430A-B6A7-4277BDAD7054}"/>
                    </a:ext>
                  </a:extLst>
                </p:cNvPr>
                <p:cNvSpPr/>
                <p:nvPr/>
              </p:nvSpPr>
              <p:spPr>
                <a:xfrm>
                  <a:off x="4398246" y="16677697"/>
                  <a:ext cx="216506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4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Chip</a:t>
                  </a:r>
                  <a:r>
                    <a:rPr lang="en-US" altLang="ko-KR" sz="4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Implementation</a:t>
                  </a:r>
                  <a:endParaRPr lang="ko-KR" alt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A7BCA811-1F38-40E9-B947-850208BF4735}"/>
                </a:ext>
              </a:extLst>
            </p:cNvPr>
            <p:cNvGrpSpPr/>
            <p:nvPr/>
          </p:nvGrpSpPr>
          <p:grpSpPr>
            <a:xfrm>
              <a:off x="481678" y="29629688"/>
              <a:ext cx="29311856" cy="10960159"/>
              <a:chOff x="481678" y="29629688"/>
              <a:chExt cx="29311856" cy="10960159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D9380B79-2C32-40DF-96DF-3F28B73EBE4C}"/>
                  </a:ext>
                </a:extLst>
              </p:cNvPr>
              <p:cNvSpPr/>
              <p:nvPr/>
            </p:nvSpPr>
            <p:spPr>
              <a:xfrm>
                <a:off x="481678" y="30327780"/>
                <a:ext cx="29311856" cy="1026206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5925D90D-F0BD-40B0-8CD2-5A6DDF182FD1}"/>
                  </a:ext>
                </a:extLst>
              </p:cNvPr>
              <p:cNvSpPr/>
              <p:nvPr/>
            </p:nvSpPr>
            <p:spPr>
              <a:xfrm>
                <a:off x="481678" y="29629689"/>
                <a:ext cx="29311856" cy="76944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14039827-888F-4E3B-BAB6-B757ED64105E}"/>
                  </a:ext>
                </a:extLst>
              </p:cNvPr>
              <p:cNvSpPr/>
              <p:nvPr/>
            </p:nvSpPr>
            <p:spPr>
              <a:xfrm>
                <a:off x="4398246" y="29629688"/>
                <a:ext cx="216506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 smtClean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 and Simulation Results 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DEAD4820-9335-4714-AD8B-02E0313E7552}"/>
                  </a:ext>
                </a:extLst>
              </p:cNvPr>
              <p:cNvSpPr/>
              <p:nvPr/>
            </p:nvSpPr>
            <p:spPr>
              <a:xfrm>
                <a:off x="18288000" y="38380214"/>
                <a:ext cx="11505534" cy="218132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46B17D5F-F2BD-440E-96A9-81B6AE6A12FE}"/>
                  </a:ext>
                </a:extLst>
              </p:cNvPr>
              <p:cNvSpPr/>
              <p:nvPr/>
            </p:nvSpPr>
            <p:spPr>
              <a:xfrm>
                <a:off x="18288000" y="37611493"/>
                <a:ext cx="11505534" cy="76944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7C8782E1-A6E9-422D-8BFE-2C8452C93D9A}"/>
                  </a:ext>
                </a:extLst>
              </p:cNvPr>
              <p:cNvSpPr/>
              <p:nvPr/>
            </p:nvSpPr>
            <p:spPr>
              <a:xfrm>
                <a:off x="20678355" y="37611493"/>
                <a:ext cx="67248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</a:rPr>
                  <a:t>Acknowledgement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085B5EF5-3B7D-4242-953A-8874F247B8A8}"/>
                  </a:ext>
                </a:extLst>
              </p:cNvPr>
              <p:cNvSpPr/>
              <p:nvPr/>
            </p:nvSpPr>
            <p:spPr>
              <a:xfrm>
                <a:off x="18649756" y="38879587"/>
                <a:ext cx="11141590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7000" latinLnBrk="0">
                  <a:lnSpc>
                    <a:spcPts val="3500"/>
                  </a:lnSpc>
                  <a:spcAft>
                    <a:spcPts val="0"/>
                  </a:spcAft>
                </a:pPr>
                <a:r>
                  <a:rPr lang="en-US" altLang="ko-KR" sz="2800" b="1" kern="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ko-KR" sz="2800" b="1" kern="1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chip fabrication and EDA tool were supported by the IC Design Education Center (IDEC), Korea.</a:t>
                </a:r>
                <a:endParaRPr lang="ko-KR" altLang="ko-KR" sz="28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한양신명조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5" name="shape10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5046" y="7465832"/>
            <a:ext cx="9647642" cy="5402760"/>
          </a:xfrm>
          <a:prstGeom prst="rect">
            <a:avLst/>
          </a:prstGeom>
        </p:spPr>
      </p:pic>
      <p:pic>
        <p:nvPicPr>
          <p:cNvPr id="83" name="shape10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628" y="30716221"/>
            <a:ext cx="4533235" cy="3669354"/>
          </a:xfrm>
          <a:prstGeom prst="rect">
            <a:avLst/>
          </a:prstGeom>
        </p:spPr>
      </p:pic>
      <p:pic>
        <p:nvPicPr>
          <p:cNvPr id="84" name="shape10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503" y="34796274"/>
            <a:ext cx="4533235" cy="2554415"/>
          </a:xfrm>
          <a:prstGeom prst="rect">
            <a:avLst/>
          </a:prstGeom>
        </p:spPr>
      </p:pic>
      <p:pic>
        <p:nvPicPr>
          <p:cNvPr id="85" name="shape10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568" y="30817113"/>
            <a:ext cx="4121123" cy="3297766"/>
          </a:xfrm>
          <a:prstGeom prst="rect">
            <a:avLst/>
          </a:prstGeom>
        </p:spPr>
      </p:pic>
      <p:pic>
        <p:nvPicPr>
          <p:cNvPr id="88" name="shape104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41795" y="31134423"/>
            <a:ext cx="4056888" cy="2407087"/>
          </a:xfrm>
          <a:prstGeom prst="rect">
            <a:avLst/>
          </a:prstGeom>
        </p:spPr>
      </p:pic>
      <p:pic>
        <p:nvPicPr>
          <p:cNvPr id="89" name="shape10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16562" y="34836911"/>
            <a:ext cx="4082244" cy="23682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6784" y="31004825"/>
            <a:ext cx="9483752" cy="518894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8720568" y="12781425"/>
            <a:ext cx="83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Overall Architecture of Transmitter</a:t>
            </a:r>
            <a:endParaRPr lang="ko-KR" altLang="en-US" sz="3600" dirty="0"/>
          </a:p>
        </p:txBody>
      </p:sp>
      <p:pic>
        <p:nvPicPr>
          <p:cNvPr id="76" name="shape102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5452" y="17487347"/>
            <a:ext cx="6033737" cy="3311826"/>
          </a:xfrm>
          <a:prstGeom prst="rect">
            <a:avLst/>
          </a:prstGeom>
        </p:spPr>
      </p:pic>
      <p:pic>
        <p:nvPicPr>
          <p:cNvPr id="77" name="shape10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4107" y="21703834"/>
            <a:ext cx="6819508" cy="356381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1442019" y="17114879"/>
            <a:ext cx="7180496" cy="907550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11708029" y="21078669"/>
            <a:ext cx="666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(a) Fractional-N PLL using delta-sigma modulation</a:t>
            </a:r>
            <a:endParaRPr lang="ko-KR" alt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12101320" y="25532253"/>
            <a:ext cx="59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(b) 16 QAM constellation and PA core block</a:t>
            </a:r>
            <a:endParaRPr lang="ko-KR" altLang="en-US" sz="2400" dirty="0"/>
          </a:p>
        </p:txBody>
      </p:sp>
      <p:grpSp>
        <p:nvGrpSpPr>
          <p:cNvPr id="103" name="그룹 102"/>
          <p:cNvGrpSpPr/>
          <p:nvPr/>
        </p:nvGrpSpPr>
        <p:grpSpPr>
          <a:xfrm>
            <a:off x="18746332" y="17114879"/>
            <a:ext cx="5176066" cy="9075509"/>
            <a:chOff x="8086717" y="17061091"/>
            <a:chExt cx="5176066" cy="9075509"/>
          </a:xfrm>
        </p:grpSpPr>
        <p:pic>
          <p:nvPicPr>
            <p:cNvPr id="78" name="shape1029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8729" y="17369233"/>
              <a:ext cx="3746475" cy="4788357"/>
            </a:xfrm>
            <a:prstGeom prst="rect">
              <a:avLst/>
            </a:prstGeom>
          </p:spPr>
        </p:pic>
        <p:pic>
          <p:nvPicPr>
            <p:cNvPr id="81" name="shape1036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79535" y="22795354"/>
              <a:ext cx="3859199" cy="2638499"/>
            </a:xfrm>
            <a:prstGeom prst="rect">
              <a:avLst/>
            </a:prstGeom>
          </p:spPr>
        </p:pic>
        <p:sp>
          <p:nvSpPr>
            <p:cNvPr id="95" name="직사각형 94"/>
            <p:cNvSpPr/>
            <p:nvPr/>
          </p:nvSpPr>
          <p:spPr>
            <a:xfrm>
              <a:off x="8086717" y="17061091"/>
              <a:ext cx="5176066" cy="907550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636829" y="22204937"/>
              <a:ext cx="4020980" cy="479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(c) Overall block of Ring DCO</a:t>
              </a:r>
              <a:endParaRPr lang="ko-KR" alt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655735" y="25366995"/>
              <a:ext cx="4020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(d) Phase noise of the DCO  </a:t>
              </a:r>
              <a:endParaRPr lang="ko-KR" altLang="en-US" sz="2400" dirty="0"/>
            </a:p>
          </p:txBody>
        </p:sp>
      </p:grpSp>
      <p:pic>
        <p:nvPicPr>
          <p:cNvPr id="98" name="shape104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2903" y="35191091"/>
            <a:ext cx="3405886" cy="1766437"/>
          </a:xfrm>
          <a:prstGeom prst="rect">
            <a:avLst/>
          </a:prstGeom>
        </p:spPr>
      </p:pic>
      <p:pic>
        <p:nvPicPr>
          <p:cNvPr id="82" name="그림 8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778" y="17324788"/>
            <a:ext cx="4346397" cy="4709414"/>
          </a:xfrm>
          <a:prstGeom prst="rect">
            <a:avLst/>
          </a:prstGeom>
          <a:noFill/>
        </p:spPr>
      </p:pic>
      <p:sp>
        <p:nvSpPr>
          <p:cNvPr id="99" name="직사각형 98"/>
          <p:cNvSpPr/>
          <p:nvPr/>
        </p:nvSpPr>
        <p:spPr>
          <a:xfrm>
            <a:off x="24142451" y="17113659"/>
            <a:ext cx="5476937" cy="907672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24998097" y="21974233"/>
            <a:ext cx="369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(e) Layout of transmitter ICs </a:t>
            </a:r>
            <a:endParaRPr lang="ko-KR" altLang="en-US" sz="2400" dirty="0"/>
          </a:p>
        </p:txBody>
      </p:sp>
      <p:pic>
        <p:nvPicPr>
          <p:cNvPr id="101" name="shape104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76523" y="22686535"/>
            <a:ext cx="3974347" cy="2673858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5180671" y="25533121"/>
            <a:ext cx="369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(d) Measurement setup</a:t>
            </a:r>
            <a:endParaRPr lang="ko-KR" altLang="en-US" sz="2400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11375513" y="26670904"/>
            <a:ext cx="1937851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Resolution of TDC required to make the desired frequency is about 20ps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DCO consists of Start-up, 4 stage ring oscillator with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Fine cap. Bank and Coarse current DAC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Using </a:t>
            </a:r>
            <a:r>
              <a:rPr lang="en-US" altLang="ko-KR" sz="3200" b="1" dirty="0" err="1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varactor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capacitor,  1 LSB of frequency resolution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fine cap bank is 100KHz </a:t>
            </a:r>
          </a:p>
          <a:p>
            <a:pPr>
              <a:spcAft>
                <a:spcPts val="600"/>
              </a:spcAft>
            </a:pP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In some case, even order ring oscillator cannot oscillate , Need Strat-up circuit is required 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881957" y="7984547"/>
            <a:ext cx="1612662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6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The Best insurance is regular Endoscopy</a:t>
            </a:r>
            <a:endParaRPr lang="en-US" altLang="ko-KR" sz="3600" b="1" dirty="0" smtClean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- The surest way to detect stomach and colon cancer</a:t>
            </a:r>
          </a:p>
          <a:p>
            <a:pPr>
              <a:spcAft>
                <a:spcPts val="600"/>
              </a:spcAft>
            </a:pPr>
            <a:r>
              <a:rPr lang="en-US" altLang="ko-KR" sz="33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Recommended once every two years for people over 30 years old</a:t>
            </a:r>
            <a:endParaRPr lang="en-US" altLang="ko-KR" sz="33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1501808" y="30632697"/>
            <a:ext cx="5006760" cy="7276803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853506" y="34318447"/>
            <a:ext cx="442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(a) PLL phase noise using code</a:t>
            </a:r>
            <a:endParaRPr lang="ko-KR" alt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872556" y="37349078"/>
            <a:ext cx="442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(b) PLL loop stability using  code</a:t>
            </a:r>
            <a:endParaRPr lang="ko-KR" altLang="en-US" sz="2400" dirty="0"/>
          </a:p>
        </p:txBody>
      </p:sp>
      <p:sp>
        <p:nvSpPr>
          <p:cNvPr id="114" name="직사각형 113"/>
          <p:cNvSpPr/>
          <p:nvPr/>
        </p:nvSpPr>
        <p:spPr>
          <a:xfrm>
            <a:off x="6778942" y="30632697"/>
            <a:ext cx="4511149" cy="7262444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6891873" y="34348447"/>
            <a:ext cx="442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(c) PLL phase noise using Simulink</a:t>
            </a:r>
            <a:endParaRPr lang="ko-KR" alt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197518" y="37157531"/>
            <a:ext cx="366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(d) PA amplitude simulation</a:t>
            </a:r>
            <a:endParaRPr lang="ko-KR" altLang="en-US" sz="2400" dirty="0"/>
          </a:p>
        </p:txBody>
      </p:sp>
      <p:sp>
        <p:nvSpPr>
          <p:cNvPr id="117" name="직사각형 116"/>
          <p:cNvSpPr/>
          <p:nvPr/>
        </p:nvSpPr>
        <p:spPr>
          <a:xfrm>
            <a:off x="11527717" y="30632697"/>
            <a:ext cx="5576313" cy="7262444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11601666" y="33942228"/>
            <a:ext cx="60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(e) Measurement of Frequency step of PLL</a:t>
            </a:r>
            <a:endParaRPr lang="ko-KR" alt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2820866" y="37312163"/>
            <a:ext cx="28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(f) Phase noise of PLL </a:t>
            </a:r>
            <a:endParaRPr lang="ko-KR" altLang="en-US" sz="2400" dirty="0"/>
          </a:p>
        </p:txBody>
      </p:sp>
      <p:sp>
        <p:nvSpPr>
          <p:cNvPr id="120" name="직사각형 119"/>
          <p:cNvSpPr/>
          <p:nvPr/>
        </p:nvSpPr>
        <p:spPr>
          <a:xfrm>
            <a:off x="18267668" y="30657728"/>
            <a:ext cx="10969604" cy="651789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/>
          <p:cNvSpPr txBox="1"/>
          <p:nvPr/>
        </p:nvSpPr>
        <p:spPr>
          <a:xfrm>
            <a:off x="21940362" y="36524154"/>
            <a:ext cx="40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TABLE 1. Performance of PLL</a:t>
            </a:r>
            <a:endParaRPr lang="ko-KR" altLang="en-US" sz="2400" dirty="0"/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1056157" y="38182776"/>
            <a:ext cx="17204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Frequency step of PLL is 140KHz when reference clock is 18MHz. 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Expected value of  in-band phase noise in simulation is -105dBc/Hz.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Measurement value of in-band noise -85dBc/Hz.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Simulation </a:t>
            </a:r>
            <a:r>
              <a:rPr lang="en-US" altLang="ko-KR" sz="32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results differ from measurement results due to timing issue of digital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-199643" y="10539805"/>
            <a:ext cx="1379025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• </a:t>
            </a: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Advantage of capsule Endoscopy</a:t>
            </a:r>
            <a:endParaRPr lang="en-US" altLang="ko-KR" sz="3600" b="1" dirty="0" smtClean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11065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We can do the examination painless</a:t>
            </a:r>
          </a:p>
          <a:p>
            <a:pPr marL="2211065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We can maintain daily life while doing endoscopy</a:t>
            </a:r>
          </a:p>
          <a:p>
            <a:pPr marL="2211065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We can diagnose diseases of the small intestine</a:t>
            </a:r>
          </a:p>
          <a:p>
            <a:pPr>
              <a:spcAft>
                <a:spcPts val="600"/>
              </a:spcAft>
            </a:pPr>
            <a:r>
              <a:rPr lang="en-US" altLang="ko-KR" sz="33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       - Probability of discovery issue</a:t>
            </a:r>
          </a:p>
          <a:p>
            <a:pPr>
              <a:spcAft>
                <a:spcPts val="600"/>
              </a:spcAft>
            </a:pPr>
            <a:r>
              <a:rPr lang="en-US" altLang="ko-KR" sz="33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          1) Using Conventional endoscopy : &lt; 10%</a:t>
            </a:r>
          </a:p>
          <a:p>
            <a:pPr>
              <a:spcAft>
                <a:spcPts val="600"/>
              </a:spcAft>
            </a:pPr>
            <a:r>
              <a:rPr lang="en-US" altLang="ko-KR" sz="33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           2) Using Capsule endoscopy : 65 ~75 %</a:t>
            </a:r>
            <a:endParaRPr lang="en-US" altLang="ko-KR" sz="3300" b="1" dirty="0" smtClean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-706880" y="16987225"/>
            <a:ext cx="12193033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  • </a:t>
            </a: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Circuit Component for transmitter</a:t>
            </a:r>
          </a:p>
          <a:p>
            <a:pPr marL="2325365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Consists of two component</a:t>
            </a:r>
          </a:p>
          <a:p>
            <a:pPr lvl="1">
              <a:spcAft>
                <a:spcPts val="600"/>
              </a:spcAft>
            </a:pPr>
            <a:r>
              <a:rPr lang="en-US" altLang="ko-KR" sz="40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Phase-Locked Loops (PLL)</a:t>
            </a:r>
          </a:p>
          <a:p>
            <a:pPr lvl="1">
              <a:spcAft>
                <a:spcPts val="600"/>
              </a:spcAft>
            </a:pPr>
            <a:r>
              <a:rPr lang="en-US" altLang="ko-KR" sz="40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Power Amplifier (PA)</a:t>
            </a:r>
            <a:endParaRPr lang="en-US" altLang="ko-KR" sz="4000" b="1" dirty="0" smtClean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5365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Counter-assisted Fractional N PLL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Difficulty of using digital circuit under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1V supply for low power consumption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Can not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use DSM for desired frequency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- Choose PLL without DSM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Additionally, No DSM output noise.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- Good for 16 QAM modulation   </a:t>
            </a:r>
            <a:endParaRPr lang="en-US" altLang="ko-KR" sz="39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5365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Digital Power Amplifier (DPA)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-  PA is largest power consumption of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the Transmitter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-  Reduce power consumption as 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reducing circuit that is used in analog </a:t>
            </a:r>
          </a:p>
          <a:p>
            <a:pPr lvl="1">
              <a:spcAft>
                <a:spcPts val="600"/>
              </a:spcAft>
            </a:pPr>
            <a:r>
              <a:rPr lang="en-US" altLang="ko-KR" sz="39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PA</a:t>
            </a:r>
            <a:endParaRPr lang="en-US" altLang="ko-KR" sz="3900" b="1" dirty="0" smtClean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32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32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531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한양신명조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35</cp:revision>
  <dcterms:created xsi:type="dcterms:W3CDTF">2018-03-08T06:02:33Z</dcterms:created>
  <dcterms:modified xsi:type="dcterms:W3CDTF">2022-04-29T10:46:10Z</dcterms:modified>
</cp:coreProperties>
</file>